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484106153397494E-2"/>
          <c:y val="0.16656761654793151"/>
          <c:w val="0.63664552347623227"/>
          <c:h val="0.6506014873140857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Foglio1!$E$1</c:f>
              <c:strCache>
                <c:ptCount val="1"/>
                <c:pt idx="0">
                  <c:v>TITOLI MEDIO BASSI</c:v>
                </c:pt>
              </c:strCache>
            </c:strRef>
          </c:tx>
          <c:spPr>
            <a:solidFill>
              <a:schemeClr val="accent2">
                <a:shade val="65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Foglio1!$C$2:$C$5</c:f>
              <c:strCache>
                <c:ptCount val="4"/>
                <c:pt idx="0">
                  <c:v>maschi</c:v>
                </c:pt>
                <c:pt idx="1">
                  <c:v>femmine</c:v>
                </c:pt>
                <c:pt idx="2">
                  <c:v>maschi</c:v>
                </c:pt>
                <c:pt idx="3">
                  <c:v>femmine</c:v>
                </c:pt>
              </c:strCache>
            </c:strRef>
          </c:cat>
          <c:val>
            <c:numRef>
              <c:f>Foglio1!$E$2:$E$5</c:f>
              <c:numCache>
                <c:formatCode>General</c:formatCode>
                <c:ptCount val="4"/>
                <c:pt idx="0">
                  <c:v>29.1</c:v>
                </c:pt>
                <c:pt idx="1">
                  <c:v>22.8</c:v>
                </c:pt>
                <c:pt idx="2">
                  <c:v>34.4</c:v>
                </c:pt>
                <c:pt idx="3">
                  <c:v>15.8</c:v>
                </c:pt>
              </c:numCache>
            </c:numRef>
          </c:val>
        </c:ser>
        <c:ser>
          <c:idx val="1"/>
          <c:order val="1"/>
          <c:tx>
            <c:strRef>
              <c:f>Foglio1!$F$1</c:f>
              <c:strCache>
                <c:ptCount val="1"/>
                <c:pt idx="0">
                  <c:v>DIPLOMA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Foglio1!$C$2:$C$5</c:f>
              <c:strCache>
                <c:ptCount val="4"/>
                <c:pt idx="0">
                  <c:v>maschi</c:v>
                </c:pt>
                <c:pt idx="1">
                  <c:v>femmine</c:v>
                </c:pt>
                <c:pt idx="2">
                  <c:v>maschi</c:v>
                </c:pt>
                <c:pt idx="3">
                  <c:v>femmine</c:v>
                </c:pt>
              </c:strCache>
            </c:strRef>
          </c:cat>
          <c:val>
            <c:numRef>
              <c:f>Foglio1!$F$2:$F$5</c:f>
              <c:numCache>
                <c:formatCode>General</c:formatCode>
                <c:ptCount val="4"/>
                <c:pt idx="0">
                  <c:v>18.100000000000001</c:v>
                </c:pt>
                <c:pt idx="1">
                  <c:v>24</c:v>
                </c:pt>
                <c:pt idx="2">
                  <c:v>20</c:v>
                </c:pt>
                <c:pt idx="3">
                  <c:v>19.8</c:v>
                </c:pt>
              </c:numCache>
            </c:numRef>
          </c:val>
        </c:ser>
        <c:ser>
          <c:idx val="2"/>
          <c:order val="2"/>
          <c:tx>
            <c:strRef>
              <c:f>Foglio1!$G$1</c:f>
              <c:strCache>
                <c:ptCount val="1"/>
                <c:pt idx="0">
                  <c:v>LAUREA E POST LAUREA</c:v>
                </c:pt>
              </c:strCache>
            </c:strRef>
          </c:tx>
          <c:spPr>
            <a:solidFill>
              <a:schemeClr val="accent2">
                <a:tint val="65000"/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Foglio1!$C$2:$C$5</c:f>
              <c:strCache>
                <c:ptCount val="4"/>
                <c:pt idx="0">
                  <c:v>maschi</c:v>
                </c:pt>
                <c:pt idx="1">
                  <c:v>femmine</c:v>
                </c:pt>
                <c:pt idx="2">
                  <c:v>maschi</c:v>
                </c:pt>
                <c:pt idx="3">
                  <c:v>femmine</c:v>
                </c:pt>
              </c:strCache>
            </c:strRef>
          </c:cat>
          <c:val>
            <c:numRef>
              <c:f>Foglio1!$G$2:$G$5</c:f>
              <c:numCache>
                <c:formatCode>General</c:formatCode>
                <c:ptCount val="4"/>
                <c:pt idx="0">
                  <c:v>1.1000000000000001</c:v>
                </c:pt>
                <c:pt idx="1">
                  <c:v>4.9000000000000004</c:v>
                </c:pt>
                <c:pt idx="2">
                  <c:v>2.6</c:v>
                </c:pt>
                <c:pt idx="3">
                  <c:v>7.4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3"/>
        <c:overlap val="100"/>
        <c:axId val="389542136"/>
        <c:axId val="389533904"/>
      </c:barChart>
      <c:catAx>
        <c:axId val="38954213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/>
                  <a:t>2008</a:t>
                </a:r>
                <a:r>
                  <a:rPr lang="it-IT" baseline="0"/>
                  <a:t>                                                              2016</a:t>
                </a:r>
                <a:endParaRPr lang="it-IT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9533904"/>
        <c:crosses val="autoZero"/>
        <c:auto val="1"/>
        <c:lblAlgn val="ctr"/>
        <c:lblOffset val="100"/>
        <c:noMultiLvlLbl val="0"/>
      </c:catAx>
      <c:valAx>
        <c:axId val="389533904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prstDash val="sysDot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9542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Occupato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55.9</c:v>
                </c:pt>
                <c:pt idx="1">
                  <c:v>59.1</c:v>
                </c:pt>
                <c:pt idx="2">
                  <c:v>53.2</c:v>
                </c:pt>
                <c:pt idx="3">
                  <c:v>77.8</c:v>
                </c:pt>
                <c:pt idx="4">
                  <c:v>50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Studente / Tirocinante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16.899999999999999</c:v>
                </c:pt>
                <c:pt idx="1">
                  <c:v>9.1</c:v>
                </c:pt>
                <c:pt idx="2">
                  <c:v>19.5</c:v>
                </c:pt>
                <c:pt idx="3">
                  <c:v>11.1</c:v>
                </c:pt>
                <c:pt idx="4">
                  <c:v>8.6999999999999993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Inoccupato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8.5</c:v>
                </c:pt>
                <c:pt idx="1">
                  <c:v>9.1</c:v>
                </c:pt>
                <c:pt idx="2">
                  <c:v>5.2</c:v>
                </c:pt>
                <c:pt idx="3">
                  <c:v>11.1</c:v>
                </c:pt>
                <c:pt idx="4">
                  <c:v>5.4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Disoccupato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Foglio1!$E$2:$E$6</c:f>
              <c:numCache>
                <c:formatCode>General</c:formatCode>
                <c:ptCount val="5"/>
                <c:pt idx="0">
                  <c:v>18.600000000000001</c:v>
                </c:pt>
                <c:pt idx="1">
                  <c:v>22.7</c:v>
                </c:pt>
                <c:pt idx="2">
                  <c:v>22.1</c:v>
                </c:pt>
                <c:pt idx="3">
                  <c:v>0</c:v>
                </c:pt>
                <c:pt idx="4">
                  <c:v>35.9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44090208"/>
        <c:axId val="344091776"/>
      </c:barChart>
      <c:catAx>
        <c:axId val="34409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4091776"/>
        <c:crosses val="autoZero"/>
        <c:auto val="1"/>
        <c:lblAlgn val="ctr"/>
        <c:lblOffset val="100"/>
        <c:noMultiLvlLbl val="0"/>
      </c:catAx>
      <c:valAx>
        <c:axId val="34409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4409020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Occupato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58.8</c:v>
                </c:pt>
                <c:pt idx="1">
                  <c:v>85.3</c:v>
                </c:pt>
                <c:pt idx="2">
                  <c:v>79</c:v>
                </c:pt>
                <c:pt idx="3">
                  <c:v>100</c:v>
                </c:pt>
                <c:pt idx="4">
                  <c:v>64.3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Studente / Tirocinante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Foglio1!$C$2:$C$6</c:f>
              <c:numCache>
                <c:formatCode>General</c:formatCode>
                <c:ptCount val="5"/>
                <c:pt idx="0">
                  <c:v>23.5</c:v>
                </c:pt>
                <c:pt idx="1">
                  <c:v>10.7</c:v>
                </c:pt>
                <c:pt idx="2">
                  <c:v>13.4</c:v>
                </c:pt>
                <c:pt idx="3">
                  <c:v>0</c:v>
                </c:pt>
                <c:pt idx="4">
                  <c:v>18.3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Inoccupato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Foglio1!$D$2:$D$6</c:f>
              <c:numCache>
                <c:formatCode>General</c:formatCode>
                <c:ptCount val="5"/>
                <c:pt idx="0">
                  <c:v>7.8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5.6</c:v>
                </c:pt>
              </c:numCache>
            </c:numRef>
          </c:val>
        </c:ser>
        <c:ser>
          <c:idx val="3"/>
          <c:order val="3"/>
          <c:tx>
            <c:strRef>
              <c:f>Foglio1!$E$1</c:f>
              <c:strCache>
                <c:ptCount val="1"/>
                <c:pt idx="0">
                  <c:v>Disoccupato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Foglio1!$A$2:$A$6</c:f>
              <c:strCache>
                <c:ptCount val="5"/>
                <c:pt idx="0">
                  <c:v>Area Scienze fisiche, matematiche e Naturali</c:v>
                </c:pt>
                <c:pt idx="1">
                  <c:v>Area Scienze ingegneristiche</c:v>
                </c:pt>
                <c:pt idx="2">
                  <c:v>Area giuridica/economica/statistica e politico sociale</c:v>
                </c:pt>
                <c:pt idx="3">
                  <c:v>Area medica e delle scienze motorie</c:v>
                </c:pt>
                <c:pt idx="4">
                  <c:v>Area umanistico pedagogica</c:v>
                </c:pt>
              </c:strCache>
            </c:strRef>
          </c:cat>
          <c:val>
            <c:numRef>
              <c:f>Foglio1!$E$2:$E$6</c:f>
              <c:numCache>
                <c:formatCode>General</c:formatCode>
                <c:ptCount val="5"/>
                <c:pt idx="0">
                  <c:v>9.8000000000000007</c:v>
                </c:pt>
                <c:pt idx="1">
                  <c:v>4</c:v>
                </c:pt>
                <c:pt idx="2">
                  <c:v>6.7</c:v>
                </c:pt>
                <c:pt idx="3">
                  <c:v>0</c:v>
                </c:pt>
                <c:pt idx="4">
                  <c:v>11.9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5"/>
        <c:overlap val="100"/>
        <c:axId val="389548016"/>
        <c:axId val="389544880"/>
      </c:barChart>
      <c:catAx>
        <c:axId val="38954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9544880"/>
        <c:crosses val="autoZero"/>
        <c:auto val="1"/>
        <c:lblAlgn val="ctr"/>
        <c:lblOffset val="100"/>
        <c:noMultiLvlLbl val="0"/>
      </c:catAx>
      <c:valAx>
        <c:axId val="3895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9548016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UTILIZZO</a:t>
            </a:r>
            <a:r>
              <a:rPr lang="it-IT" baseline="0"/>
              <a:t> DELLE COMPETENZE</a:t>
            </a:r>
            <a:endParaRPr lang="it-IT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5.0925925925925923E-2"/>
          <c:y val="0.2674806274215723"/>
          <c:w val="0.94907407407407407"/>
          <c:h val="0.6676712285964254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SI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7413EB2-0329-4EDC-BF98-5D0A3F2DFE41}" type="VALUE">
                      <a:rPr lang="en-US" sz="1400"/>
                      <a:pPr>
                        <a:defRPr sz="1400"/>
                      </a:pPr>
                      <a:t>[VALORE]</a:t>
                    </a:fld>
                    <a:endParaRPr lang="it-I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780001458151062E-2"/>
                      <c:h val="6.7989681183086986E-2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Non rientrati</c:v>
                </c:pt>
                <c:pt idx="1">
                  <c:v>Rientrati</c:v>
                </c:pt>
              </c:strCache>
            </c:strRef>
          </c:cat>
          <c:val>
            <c:numRef>
              <c:f>Foglio1!$B$2:$B$3</c:f>
              <c:numCache>
                <c:formatCode>General</c:formatCode>
                <c:ptCount val="2"/>
                <c:pt idx="0">
                  <c:v>58.9</c:v>
                </c:pt>
                <c:pt idx="1">
                  <c:v>67.900000000000006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SOLO IN PARTE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Non rientrati</c:v>
                </c:pt>
                <c:pt idx="1">
                  <c:v>Rientrati</c:v>
                </c:pt>
              </c:strCache>
            </c:strRef>
          </c:cat>
          <c:val>
            <c:numRef>
              <c:f>Foglio1!$C$2:$C$3</c:f>
              <c:numCache>
                <c:formatCode>General</c:formatCode>
                <c:ptCount val="2"/>
                <c:pt idx="0">
                  <c:v>36.200000000000003</c:v>
                </c:pt>
                <c:pt idx="1">
                  <c:v>28.6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Foglio1!$A$2:$A$3</c:f>
              <c:strCache>
                <c:ptCount val="2"/>
                <c:pt idx="0">
                  <c:v>Non rientrati</c:v>
                </c:pt>
                <c:pt idx="1">
                  <c:v>Rientrati</c:v>
                </c:pt>
              </c:strCache>
            </c:strRef>
          </c:cat>
          <c:val>
            <c:numRef>
              <c:f>Foglio1!$D$2:$D$3</c:f>
              <c:numCache>
                <c:formatCode>General</c:formatCode>
                <c:ptCount val="2"/>
                <c:pt idx="0">
                  <c:v>4.9000000000000004</c:v>
                </c:pt>
                <c:pt idx="1">
                  <c:v>3.6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77863400"/>
        <c:axId val="387642304"/>
      </c:barChart>
      <c:catAx>
        <c:axId val="2778634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87642304"/>
        <c:crosses val="autoZero"/>
        <c:auto val="1"/>
        <c:lblAlgn val="ctr"/>
        <c:lblOffset val="100"/>
        <c:noMultiLvlLbl val="0"/>
      </c:catAx>
      <c:valAx>
        <c:axId val="387642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7863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</c:legendEntry>
      <c:layout>
        <c:manualLayout>
          <c:xMode val="edge"/>
          <c:yMode val="edge"/>
          <c:x val="0.35645851560221642"/>
          <c:y val="0.12511904761904763"/>
          <c:w val="0.39441704751219658"/>
          <c:h val="7.53256163844862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EMIGRAZIONE GIOVANILE QUALIFICATA IN SARDEGNA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07067" y="4565988"/>
            <a:ext cx="7766936" cy="1096899"/>
          </a:xfrm>
        </p:spPr>
        <p:txBody>
          <a:bodyPr/>
          <a:lstStyle/>
          <a:p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L’emigrazione giovanile sarda in </a:t>
            </a:r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cifre. </a:t>
            </a:r>
          </a:p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Politiche </a:t>
            </a:r>
            <a:r>
              <a:rPr lang="it-IT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 confronto col Mezzogiorno d’Italia e d’Europa</a:t>
            </a:r>
            <a:r>
              <a:rPr lang="it-IT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60041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44133" y="5003758"/>
            <a:ext cx="9775065" cy="1332648"/>
          </a:xfrm>
        </p:spPr>
        <p:txBody>
          <a:bodyPr>
            <a:normAutofit fontScale="90000"/>
          </a:bodyPr>
          <a:lstStyle/>
          <a:p>
            <a:r>
              <a:rPr lang="it-IT" sz="2000" b="1" dirty="0" smtClean="0">
                <a:latin typeface="Impact" panose="020B08060309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	</a:t>
            </a:r>
            <a: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 2006 al 2013 sono state erogate 5503 borse per una totale</a:t>
            </a:r>
            <a:b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dotazione finanziaria pari a 193 milioni di euro</a:t>
            </a:r>
            <a:b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000" b="1" dirty="0" smtClean="0">
                <a:latin typeface="Impact" panose="020B080603090205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•	</a:t>
            </a:r>
            <a: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</a:t>
            </a:r>
            <a:r>
              <a:rPr lang="it-IT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55,4% dei beneficiari non è rientrato</a:t>
            </a:r>
            <a: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it-IT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169631" y="1222562"/>
            <a:ext cx="498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Legge regionale n.28 del 7 giugno 1984</a:t>
            </a:r>
            <a:endParaRPr lang="it-IT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431666" y="1175663"/>
            <a:ext cx="42242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14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«Bisogna</a:t>
            </a:r>
            <a:r>
              <a:rPr lang="it-IT" sz="1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perciò, "investire in cultura", secondo una programmazione che chiami in causa competenze culturali e tecniche, per dare risposta alle grandi questioni sociali e ideali della Sardegna, liberando tutto quel potenziale di trasformazione e mobilitazione che in Sardegna esiste e che consentirà di fare della cultura un "moltiplicatore di sviluppo" anche economico</a:t>
            </a:r>
            <a:r>
              <a:rPr lang="it-IT" sz="14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.» (On. Melis)</a:t>
            </a:r>
            <a:endParaRPr lang="it-IT" sz="14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54545" y="3113160"/>
            <a:ext cx="430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Strategia di Lisbona e Europa 2020</a:t>
            </a:r>
            <a:endParaRPr lang="it-IT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51576" y="3628316"/>
            <a:ext cx="9004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3% del PIL investito in ricerca e sviluppo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75% delle persone di età compresa tra i 20 e i 64 anni deve avere un lavoro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 tasso di abbandono scolastico deve essere inferiore al 10% e almeno il 40% dei giovani (30-34 anni) deve essere laureato</a:t>
            </a:r>
            <a:endParaRPr lang="it-IT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803976" y="469461"/>
            <a:ext cx="8596668" cy="60101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t-IT" sz="31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2004 avvio del programma </a:t>
            </a:r>
            <a:r>
              <a:rPr lang="it-IT" sz="3100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Master and Back</a:t>
            </a:r>
            <a:r>
              <a:rPr lang="it-IT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it-IT" i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73707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028784" cy="716924"/>
          </a:xfrm>
        </p:spPr>
        <p:txBody>
          <a:bodyPr/>
          <a:lstStyle/>
          <a:p>
            <a:r>
              <a:rPr lang="it-IT" dirty="0" smtClean="0"/>
              <a:t>SARDEGNA  </a:t>
            </a:r>
            <a:r>
              <a:rPr lang="it-IT" sz="1600" dirty="0" smtClean="0"/>
              <a:t>società </a:t>
            </a:r>
            <a:r>
              <a:rPr lang="it-IT" sz="1600" dirty="0" smtClean="0">
                <a:latin typeface="Impact" panose="020B0806030902050204" pitchFamily="34" charset="0"/>
              </a:rPr>
              <a:t>• </a:t>
            </a:r>
            <a:r>
              <a:rPr lang="it-IT" sz="1600" dirty="0" smtClean="0"/>
              <a:t>economia </a:t>
            </a:r>
            <a:r>
              <a:rPr lang="it-IT" sz="1600" dirty="0" smtClean="0">
                <a:latin typeface="Impact" panose="020B0806030902050204" pitchFamily="34" charset="0"/>
              </a:rPr>
              <a:t>• </a:t>
            </a:r>
            <a:r>
              <a:rPr lang="it-IT" sz="1600" dirty="0" smtClean="0"/>
              <a:t>migrazioni storiche</a:t>
            </a:r>
            <a:endParaRPr lang="it-IT" dirty="0"/>
          </a:p>
        </p:txBody>
      </p:sp>
      <p:pic>
        <p:nvPicPr>
          <p:cNvPr id="4" name="Segnaposto contenuto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56" r="-4056"/>
          <a:stretch/>
        </p:blipFill>
        <p:spPr bwMode="auto">
          <a:xfrm>
            <a:off x="5959262" y="1750096"/>
            <a:ext cx="3262012" cy="3861847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sp>
        <p:nvSpPr>
          <p:cNvPr id="6" name="CasellaDiTesto 5"/>
          <p:cNvSpPr txBox="1"/>
          <p:nvPr/>
        </p:nvSpPr>
        <p:spPr>
          <a:xfrm>
            <a:off x="508078" y="1519263"/>
            <a:ext cx="56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 1958 al 2014 quasi due milioni di sardi hanno cambiato la residenza 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508078" y="2429585"/>
            <a:ext cx="56204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Dal 1990 il 55% della quota è diplomato o laureato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08078" y="3333869"/>
            <a:ext cx="562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Economia post industriale 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508079" y="4185811"/>
            <a:ext cx="562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Dispersione scolastica al 24,7%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08079" y="5071048"/>
            <a:ext cx="5620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34,2% dei giovani sardi è N.E.E.T.</a:t>
            </a:r>
            <a:endParaRPr lang="it-IT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51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4455" y="339144"/>
            <a:ext cx="8596668" cy="601014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MERCATO DEL LAVORO</a:t>
            </a:r>
            <a:endParaRPr lang="it-IT" dirty="0"/>
          </a:p>
        </p:txBody>
      </p:sp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2775341544"/>
              </p:ext>
            </p:extLst>
          </p:nvPr>
        </p:nvGraphicFramePr>
        <p:xfrm>
          <a:off x="1725769" y="1596980"/>
          <a:ext cx="6709893" cy="5048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2103679" y="1133341"/>
            <a:ext cx="57182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smtClean="0"/>
              <a:t>DISOCCUPATI IN SARDEGNAPER GENERE E TITOLO DI STUDIO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27381420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261870"/>
            <a:ext cx="8596668" cy="652530"/>
          </a:xfrm>
        </p:spPr>
        <p:txBody>
          <a:bodyPr/>
          <a:lstStyle/>
          <a:p>
            <a:pPr algn="ctr"/>
            <a:r>
              <a:rPr lang="it-IT" dirty="0" smtClean="0"/>
              <a:t>MIGRAZIONE e FORMAZIONE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553792" y="1159099"/>
            <a:ext cx="5679582" cy="872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smtClean="0"/>
              <a:t>Università prima via di fuga: AA 1998/99 6,2% </a:t>
            </a:r>
          </a:p>
          <a:p>
            <a:pPr>
              <a:lnSpc>
                <a:spcPct val="150000"/>
              </a:lnSpc>
            </a:pPr>
            <a:r>
              <a:rPr lang="it-IT" dirty="0"/>
              <a:t>	</a:t>
            </a:r>
            <a:r>
              <a:rPr lang="it-IT" dirty="0" smtClean="0"/>
              <a:t>					   AA 2013/14 14,8%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553792" y="2397858"/>
            <a:ext cx="6728018" cy="872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smtClean="0"/>
              <a:t>Atenei sardi dati 2016: 0,7% dei laureati è residente in Italia</a:t>
            </a:r>
          </a:p>
          <a:p>
            <a:pPr>
              <a:lnSpc>
                <a:spcPct val="150000"/>
              </a:lnSpc>
            </a:pPr>
            <a:r>
              <a:rPr lang="it-IT" dirty="0"/>
              <a:t>	</a:t>
            </a:r>
            <a:r>
              <a:rPr lang="it-IT" dirty="0" smtClean="0"/>
              <a:t>		</a:t>
            </a:r>
            <a:r>
              <a:rPr lang="it-IT" dirty="0"/>
              <a:t> </a:t>
            </a:r>
            <a:r>
              <a:rPr lang="it-IT" dirty="0" smtClean="0"/>
              <a:t>              0,6% dei laureati è straniero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53791" y="3863662"/>
            <a:ext cx="8100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77% dei fruitori del master and back ha studiato negli atenei sardi</a:t>
            </a:r>
          </a:p>
          <a:p>
            <a:endParaRPr lang="it-IT" dirty="0"/>
          </a:p>
          <a:p>
            <a:r>
              <a:rPr lang="it-IT" dirty="0" smtClean="0"/>
              <a:t>Il 69,4% dei non rientrati ha studiato negli </a:t>
            </a:r>
            <a:r>
              <a:rPr lang="it-IT" dirty="0"/>
              <a:t>atenei </a:t>
            </a:r>
            <a:r>
              <a:rPr lang="it-IT" dirty="0" smtClean="0"/>
              <a:t>sardi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20728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>
            <p:extLst>
              <p:ext uri="{D42A27DB-BD31-4B8C-83A1-F6EECF244321}">
                <p14:modId xmlns:p14="http://schemas.microsoft.com/office/powerpoint/2010/main" val="1220726077"/>
              </p:ext>
            </p:extLst>
          </p:nvPr>
        </p:nvGraphicFramePr>
        <p:xfrm>
          <a:off x="128788" y="103030"/>
          <a:ext cx="6336406" cy="4031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Grafico 3"/>
          <p:cNvGraphicFramePr/>
          <p:nvPr>
            <p:extLst>
              <p:ext uri="{D42A27DB-BD31-4B8C-83A1-F6EECF244321}">
                <p14:modId xmlns:p14="http://schemas.microsoft.com/office/powerpoint/2010/main" val="2052339534"/>
              </p:ext>
            </p:extLst>
          </p:nvPr>
        </p:nvGraphicFramePr>
        <p:xfrm>
          <a:off x="5370490" y="2743200"/>
          <a:ext cx="6057363" cy="400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60607" y="4726546"/>
            <a:ext cx="431442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 smtClean="0"/>
              <a:t>SOPRA I DATI INERENTI I </a:t>
            </a:r>
            <a:r>
              <a:rPr lang="it-IT" sz="2000" b="1" dirty="0" smtClean="0"/>
              <a:t>RIENTRATI</a:t>
            </a:r>
          </a:p>
          <a:p>
            <a:pPr>
              <a:lnSpc>
                <a:spcPct val="150000"/>
              </a:lnSpc>
            </a:pPr>
            <a:endParaRPr lang="it-IT" dirty="0" smtClean="0"/>
          </a:p>
          <a:p>
            <a:pPr algn="r">
              <a:lnSpc>
                <a:spcPct val="150000"/>
              </a:lnSpc>
            </a:pPr>
            <a:r>
              <a:rPr lang="it-IT" dirty="0" smtClean="0"/>
              <a:t>A DESTRA I DATI INERENTI I </a:t>
            </a:r>
          </a:p>
          <a:p>
            <a:pPr algn="r">
              <a:lnSpc>
                <a:spcPct val="150000"/>
              </a:lnSpc>
            </a:pPr>
            <a:r>
              <a:rPr lang="it-IT" sz="2000" b="1" dirty="0" smtClean="0"/>
              <a:t>NON RIENTRATI </a:t>
            </a:r>
            <a:endParaRPr lang="it-IT" sz="2000" b="1" dirty="0"/>
          </a:p>
        </p:txBody>
      </p:sp>
    </p:spTree>
    <p:extLst>
      <p:ext uri="{BB962C8B-B14F-4D97-AF65-F5344CB8AC3E}">
        <p14:creationId xmlns:p14="http://schemas.microsoft.com/office/powerpoint/2010/main" val="25642532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/>
          <p:nvPr>
            <p:extLst>
              <p:ext uri="{D42A27DB-BD31-4B8C-83A1-F6EECF244321}">
                <p14:modId xmlns:p14="http://schemas.microsoft.com/office/powerpoint/2010/main" val="342363994"/>
              </p:ext>
            </p:extLst>
          </p:nvPr>
        </p:nvGraphicFramePr>
        <p:xfrm>
          <a:off x="1495168" y="444844"/>
          <a:ext cx="6005384" cy="5251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008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2573"/>
          </a:xfrm>
        </p:spPr>
        <p:txBody>
          <a:bodyPr/>
          <a:lstStyle/>
          <a:p>
            <a:pPr algn="ctr"/>
            <a:r>
              <a:rPr lang="it-IT" dirty="0" smtClean="0"/>
              <a:t>La Sardegna nel Mezzogiorno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1676399" y="1742979"/>
            <a:ext cx="68250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it-IT" i="1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</a:t>
            </a:r>
            <a:r>
              <a:rPr lang="it-IT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processo di </a:t>
            </a:r>
            <a:r>
              <a:rPr lang="it-IT" i="1" dirty="0" err="1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degiovanimento</a:t>
            </a:r>
            <a:r>
              <a:rPr lang="it-IT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che sta interessando l’Italia, si inserisce in un contesto economico e sociale duale, accentuandone la fragilità. </a:t>
            </a:r>
            <a:endParaRPr lang="it-IT" i="1" dirty="0" smtClean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i="1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it-IT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ridotta capacità di attrarre flussi dall’estero, unita all’incapacità di trattenere al suo interno capitale umano formato, appartenente alle coorti più giovani, renderanno il Mezzogiorno l’area più invecchiata dell’Italia e tra le più vecchie dell’UE. </a:t>
            </a:r>
            <a:endParaRPr lang="it-IT" i="1" dirty="0" smtClean="0"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it-IT" i="1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 </a:t>
            </a:r>
            <a:r>
              <a:rPr lang="it-IT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questo un serio problema che si misura con le difficoltà di metter in campo strategie di sviluppo economico in grado di favorire un effettivo processo di convergenza economica del paese</a:t>
            </a:r>
            <a:r>
              <a:rPr lang="it-IT" i="1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it-IT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(</a:t>
            </a:r>
            <a:r>
              <a:rPr lang="it-IT" dirty="0" err="1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Svimez</a:t>
            </a:r>
            <a:r>
              <a:rPr lang="it-IT" dirty="0" smtClean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2017)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5608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285879"/>
              </p:ext>
            </p:extLst>
          </p:nvPr>
        </p:nvGraphicFramePr>
        <p:xfrm>
          <a:off x="245188" y="1031664"/>
          <a:ext cx="11642014" cy="4936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47880"/>
                <a:gridCol w="1102345"/>
                <a:gridCol w="847880"/>
                <a:gridCol w="825754"/>
                <a:gridCol w="848886"/>
                <a:gridCol w="848886"/>
                <a:gridCol w="825754"/>
                <a:gridCol w="825754"/>
                <a:gridCol w="1067142"/>
                <a:gridCol w="1067142"/>
                <a:gridCol w="825754"/>
                <a:gridCol w="842852"/>
                <a:gridCol w="865985"/>
              </a:tblGrid>
              <a:tr h="34565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Anni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Residenti al 31 dicembre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Iscritti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Cancellati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Saldo migratorio con l’estero</a:t>
                      </a:r>
                      <a:endParaRPr lang="it-I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Saldo migratorio totale</a:t>
                      </a:r>
                      <a:endParaRPr lang="it-I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Nascite</a:t>
                      </a:r>
                      <a:endParaRPr lang="it-I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</a:rPr>
                        <a:t>Decessi</a:t>
                      </a:r>
                      <a:endParaRPr lang="it-IT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Saldo naturale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49056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Da altri comuni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Da estero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Altri motivi(*)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Per altri comuni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Per estero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effectLst/>
                        </a:rPr>
                        <a:t>Altri motivi(*)</a:t>
                      </a:r>
                      <a:endParaRPr lang="it-IT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780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2002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1.637.639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28.599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2.339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5.002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26.846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1.248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423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+1.091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+7.423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13.155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13.786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-631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0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2011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1.637.846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31.102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4.640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1.349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32.389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1.703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2.610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+2.937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+389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13.032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15.085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-2.053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807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2016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1.653.135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29.007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5.524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1.524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30.661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3.370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1.411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+2.154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+613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10.527</a:t>
                      </a:r>
                      <a:endParaRPr lang="it-IT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16.143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-5.616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1829249" y="414737"/>
            <a:ext cx="818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Caratteristiche della popolazione sarda aggiornate al </a:t>
            </a:r>
            <a:r>
              <a:rPr lang="it-IT" dirty="0" smtClean="0"/>
              <a:t>2016 </a:t>
            </a:r>
            <a:r>
              <a:rPr lang="it-IT" sz="1200" dirty="0" smtClean="0"/>
              <a:t>(Rielaborazione dati ISTAT)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9906813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156"/>
              </p:ext>
            </p:extLst>
          </p:nvPr>
        </p:nvGraphicFramePr>
        <p:xfrm>
          <a:off x="843589" y="636539"/>
          <a:ext cx="10394754" cy="20069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418"/>
                <a:gridCol w="1778924"/>
                <a:gridCol w="1014153"/>
                <a:gridCol w="982259"/>
                <a:gridCol w="1260000"/>
                <a:gridCol w="1260000"/>
                <a:gridCol w="1260000"/>
                <a:gridCol w="1260000"/>
              </a:tblGrid>
              <a:tr h="499991">
                <a:tc rowSpan="3">
                  <a:txBody>
                    <a:bodyPr/>
                    <a:lstStyle/>
                    <a:p>
                      <a:r>
                        <a:rPr lang="it-IT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Quinquennio</a:t>
                      </a:r>
                      <a:endParaRPr lang="it-IT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it-IT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Totale</a:t>
                      </a:r>
                      <a:r>
                        <a:rPr lang="it-IT" sz="1800" b="1" kern="1200" baseline="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cancellati</a:t>
                      </a:r>
                      <a:endParaRPr lang="it-IT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DESTINAZIONE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9999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Comuni sardi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Comuni</a:t>
                      </a:r>
                      <a:r>
                        <a:rPr lang="it-IT" baseline="0" dirty="0" smtClean="0"/>
                        <a:t> italiani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Estero</a:t>
                      </a:r>
                      <a:endParaRPr lang="it-I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499991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numero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numero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%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numero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%</a:t>
                      </a:r>
                      <a:endParaRPr lang="it-IT" dirty="0"/>
                    </a:p>
                  </a:txBody>
                  <a:tcPr/>
                </a:tc>
              </a:tr>
              <a:tr h="50693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2010-2014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172423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123420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71,6%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38329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22,2%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10674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dirty="0"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6,2%</a:t>
                      </a:r>
                      <a:endParaRPr lang="it-IT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997866"/>
              </p:ext>
            </p:extLst>
          </p:nvPr>
        </p:nvGraphicFramePr>
        <p:xfrm>
          <a:off x="781397" y="3491347"/>
          <a:ext cx="4708785" cy="24771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9595"/>
                <a:gridCol w="1569595"/>
                <a:gridCol w="1569595"/>
              </a:tblGrid>
              <a:tr h="577149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800" dirty="0">
                          <a:effectLst/>
                        </a:rPr>
                        <a:t>2010-2014</a:t>
                      </a:r>
                      <a:endParaRPr lang="it-IT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13228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% diplomati e laureati cancellati su totale cancellati</a:t>
                      </a:r>
                      <a:endParaRPr lang="it-I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% diplomati e laureati su  totale diplomati e laureati 2011</a:t>
                      </a:r>
                      <a:endParaRPr lang="it-I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2011 % diplomati e laureati su media abitanti</a:t>
                      </a:r>
                      <a:endParaRPr lang="it-IT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771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1" dirty="0">
                          <a:solidFill>
                            <a:schemeClr val="tx1"/>
                          </a:solidFill>
                          <a:effectLst/>
                        </a:rPr>
                        <a:t>30,0</a:t>
                      </a:r>
                      <a:endParaRPr lang="it-IT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9,2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34,1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781397" y="216130"/>
            <a:ext cx="78970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Cancellati dai comuni sardi </a:t>
            </a:r>
            <a:r>
              <a:rPr lang="it-IT" sz="1600" dirty="0" smtClean="0"/>
              <a:t>a seconda della Destinazione</a:t>
            </a:r>
            <a:endParaRPr lang="it-IT" sz="16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81397" y="3078730"/>
            <a:ext cx="3860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smtClean="0"/>
              <a:t>Cancellati a seconda del titolo di studio</a:t>
            </a:r>
            <a:endParaRPr lang="it-IT" sz="1600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321285" y="3078730"/>
            <a:ext cx="5716744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D</a:t>
            </a:r>
            <a:r>
              <a:rPr lang="it-IT" sz="1600" dirty="0" smtClean="0"/>
              <a:t>ati </a:t>
            </a:r>
            <a:r>
              <a:rPr lang="it-IT" sz="1600" dirty="0"/>
              <a:t>dell’OCSE </a:t>
            </a:r>
            <a:r>
              <a:rPr lang="it-IT" sz="1200" dirty="0"/>
              <a:t>(</a:t>
            </a:r>
            <a:r>
              <a:rPr lang="it-IT" sz="1200" dirty="0" err="1"/>
              <a:t>Education</a:t>
            </a:r>
            <a:r>
              <a:rPr lang="it-IT" sz="1200" dirty="0"/>
              <a:t> </a:t>
            </a:r>
            <a:r>
              <a:rPr lang="it-IT" sz="1200" dirty="0" err="1"/>
              <a:t>at</a:t>
            </a:r>
            <a:r>
              <a:rPr lang="it-IT" sz="1200" dirty="0"/>
              <a:t> </a:t>
            </a:r>
            <a:r>
              <a:rPr lang="it-IT" sz="1200" dirty="0" err="1"/>
              <a:t>Glance</a:t>
            </a:r>
            <a:r>
              <a:rPr lang="it-IT" sz="1200" dirty="0"/>
              <a:t>) </a:t>
            </a:r>
            <a:r>
              <a:rPr lang="it-IT" sz="1600" dirty="0" smtClean="0"/>
              <a:t>calcolano una </a:t>
            </a:r>
            <a:r>
              <a:rPr lang="it-IT" sz="1600" dirty="0"/>
              <a:t>spesa pubblica per </a:t>
            </a:r>
            <a:r>
              <a:rPr lang="it-IT" sz="1600" dirty="0" smtClean="0"/>
              <a:t>l’istruzione pari a 150mila </a:t>
            </a:r>
            <a:r>
              <a:rPr lang="it-IT" sz="1600" dirty="0"/>
              <a:t>euro per studente. </a:t>
            </a:r>
            <a:endParaRPr lang="it-IT" sz="1600" dirty="0" smtClean="0"/>
          </a:p>
          <a:p>
            <a:r>
              <a:rPr lang="it-IT" sz="1600" dirty="0" smtClean="0"/>
              <a:t>Dal </a:t>
            </a:r>
            <a:r>
              <a:rPr lang="it-IT" sz="1600" dirty="0"/>
              <a:t>2010 al 2014 il numero dei cancellati </a:t>
            </a:r>
            <a:r>
              <a:rPr lang="it-IT" sz="1600" dirty="0" smtClean="0"/>
              <a:t>è 172432 </a:t>
            </a:r>
            <a:r>
              <a:rPr lang="it-IT" sz="1600" dirty="0"/>
              <a:t>di cui il 30% erano diplomati e laureati, quindi 51726. </a:t>
            </a:r>
            <a:endParaRPr lang="it-IT" sz="1600" dirty="0" smtClean="0"/>
          </a:p>
          <a:p>
            <a:r>
              <a:rPr lang="it-IT" sz="1600" dirty="0" smtClean="0"/>
              <a:t>Dal 2010 al 2014 circa </a:t>
            </a:r>
            <a:r>
              <a:rPr lang="it-IT" sz="1600" dirty="0"/>
              <a:t>un </a:t>
            </a:r>
            <a:r>
              <a:rPr lang="it-IT" sz="1600" dirty="0" smtClean="0"/>
              <a:t>terzo, </a:t>
            </a:r>
            <a:r>
              <a:rPr lang="it-IT" sz="1600" dirty="0"/>
              <a:t>precisamente il 28,4% </a:t>
            </a:r>
            <a:r>
              <a:rPr lang="it-IT" sz="1600" dirty="0" smtClean="0"/>
              <a:t>, si sarebbe </a:t>
            </a:r>
            <a:r>
              <a:rPr lang="it-IT" sz="1600" dirty="0"/>
              <a:t>trasferito in Italia o all’Estero </a:t>
            </a:r>
            <a:r>
              <a:rPr lang="it-IT" sz="1600" dirty="0" smtClean="0"/>
              <a:t>e </a:t>
            </a:r>
            <a:r>
              <a:rPr lang="it-IT" sz="1600" dirty="0"/>
              <a:t>per approssimazione ritiene che la medesima quota di diplomati e laureati cancellati sia andata fuori dall’isola, questo dato riguarderebbe circa </a:t>
            </a:r>
            <a:r>
              <a:rPr lang="it-IT" b="1" dirty="0"/>
              <a:t>14690</a:t>
            </a:r>
            <a:r>
              <a:rPr lang="it-IT" sz="1600" dirty="0"/>
              <a:t> unità. Visto il calcolo dell’OCSE sopra citato </a:t>
            </a:r>
            <a:endParaRPr lang="it-IT" sz="1600" dirty="0" smtClean="0"/>
          </a:p>
          <a:p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diplomati e laureati usciti fuori dalla Sardegna fra il 2010 e il 2014 sarebbero costati oltre 2 miliardi di euro di spesa </a:t>
            </a:r>
            <a:r>
              <a:rPr lang="it-IT" dirty="0" smtClean="0">
                <a:solidFill>
                  <a:schemeClr val="accent1">
                    <a:lumMod val="75000"/>
                  </a:schemeClr>
                </a:solidFill>
              </a:rPr>
              <a:t>pubblica.</a:t>
            </a:r>
            <a:endParaRPr lang="it-IT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4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42338" y="3148818"/>
            <a:ext cx="5795889" cy="1767839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MEZZOGIORNIFICAZIONE D’EUROPA</a:t>
            </a:r>
            <a:endParaRPr lang="it-IT" dirty="0"/>
          </a:p>
        </p:txBody>
      </p:sp>
      <p:pic>
        <p:nvPicPr>
          <p:cNvPr id="3" name="Immagin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56" y="131299"/>
            <a:ext cx="4149970" cy="625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3640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1472</TotalTime>
  <Words>679</Words>
  <Application>Microsoft Office PowerPoint</Application>
  <PresentationFormat>Widescreen</PresentationFormat>
  <Paragraphs>127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9" baseType="lpstr">
      <vt:lpstr>Arial</vt:lpstr>
      <vt:lpstr>Calibri</vt:lpstr>
      <vt:lpstr>Impact</vt:lpstr>
      <vt:lpstr>Times New Roman</vt:lpstr>
      <vt:lpstr>Trebuchet MS</vt:lpstr>
      <vt:lpstr>Verdana</vt:lpstr>
      <vt:lpstr>Wingdings 3</vt:lpstr>
      <vt:lpstr>Sfaccettatura</vt:lpstr>
      <vt:lpstr>EMIGRAZIONE GIOVANILE QUALIFICATA IN SARDEGNA</vt:lpstr>
      <vt:lpstr>• Dal 2006 al 2013 sono state erogate 5503 borse per una totale       dotazione finanziaria pari a 193 milioni di euro • il 55,4% dei beneficiari non è rientrato   </vt:lpstr>
      <vt:lpstr>SARDEGNA  società • economia • migrazioni storiche</vt:lpstr>
      <vt:lpstr>MERCATO DEL LAVORO</vt:lpstr>
      <vt:lpstr>MIGRAZIONE e FORMAZIONE</vt:lpstr>
      <vt:lpstr>Presentazione standard di PowerPoint</vt:lpstr>
      <vt:lpstr>Presentazione standard di PowerPoint</vt:lpstr>
      <vt:lpstr>La Sardegna nel Mezzogiorno</vt:lpstr>
      <vt:lpstr>Presentazione standard di PowerPoint</vt:lpstr>
      <vt:lpstr>Presentazione standard di PowerPoint</vt:lpstr>
      <vt:lpstr>MEZZOGIORNIFICAZIONE D’EUROPA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EMIGRAZIONE GIOVANILE QUALIFICATA IN SARDEGNA</dc:title>
  <dc:creator>Mari</dc:creator>
  <cp:lastModifiedBy>Mari</cp:lastModifiedBy>
  <cp:revision>33</cp:revision>
  <dcterms:created xsi:type="dcterms:W3CDTF">2018-02-01T15:36:54Z</dcterms:created>
  <dcterms:modified xsi:type="dcterms:W3CDTF">2018-02-02T16:09:29Z</dcterms:modified>
</cp:coreProperties>
</file>